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78" r:id="rId2"/>
    <p:sldId id="264" r:id="rId3"/>
    <p:sldId id="279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67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Open Sans" panose="020B0604020202020204" charset="0"/>
      <p:regular r:id="rId22"/>
      <p:bold r:id="rId23"/>
      <p:italic r:id="rId24"/>
      <p:boldItalic r:id="rId25"/>
    </p:embeddedFont>
    <p:embeddedFont>
      <p:font typeface="Roboto" panose="020B0604020202020204" charset="0"/>
      <p:regular r:id="rId26"/>
      <p:bold r:id="rId27"/>
      <p:italic r:id="rId28"/>
      <p:boldItalic r:id="rId29"/>
    </p:embeddedFont>
    <p:embeddedFont>
      <p:font typeface="Twinkl" panose="020B0604020202020204" charset="0"/>
      <p:regular r:id="rId30"/>
      <p:bold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353F"/>
    <a:srgbClr val="ED6C76"/>
    <a:srgbClr val="F39CA2"/>
    <a:srgbClr val="BC0105"/>
    <a:srgbClr val="FFF9E7"/>
    <a:srgbClr val="18A0DB"/>
    <a:srgbClr val="DE1E5A"/>
    <a:srgbClr val="4DB1E3"/>
    <a:srgbClr val="80C1EB"/>
    <a:srgbClr val="ACD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61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1254" y="8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twinkl.co.uk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all-about-qatar-qatar-teaching-resources/qatar-history-and-citizenship/grades-3-6-qatar-history-and-citizenship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twinkl.co.uk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all-about-qatar-qatar-teaching-resources/qatar-history-and-citizenship/grades-3-6-qatar-history-and-citizenship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06F804-3389-98E0-020D-A2B60E44A4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3B45E1E2-38A8-E37B-4C57-024BD917057C}"/>
              </a:ext>
            </a:extLst>
          </p:cNvPr>
          <p:cNvSpPr/>
          <p:nvPr userDrawn="1"/>
        </p:nvSpPr>
        <p:spPr>
          <a:xfrm>
            <a:off x="0" y="5847644"/>
            <a:ext cx="1478844" cy="10103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hlinkClick r:id="rId4"/>
            <a:extLst>
              <a:ext uri="{FF2B5EF4-FFF2-40B4-BE49-F238E27FC236}">
                <a16:creationId xmlns:a16="http://schemas.microsoft.com/office/drawing/2014/main" id="{A9558111-904A-61D7-BD53-C4CDB7025297}"/>
              </a:ext>
            </a:extLst>
          </p:cNvPr>
          <p:cNvSpPr/>
          <p:nvPr userDrawn="1"/>
        </p:nvSpPr>
        <p:spPr>
          <a:xfrm>
            <a:off x="8398932" y="6062132"/>
            <a:ext cx="654755" cy="671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B9F93A8-E3CF-7381-0A3D-9689CFE4E400}"/>
              </a:ext>
            </a:extLst>
          </p:cNvPr>
          <p:cNvSpPr/>
          <p:nvPr userDrawn="1"/>
        </p:nvSpPr>
        <p:spPr>
          <a:xfrm>
            <a:off x="457198" y="426245"/>
            <a:ext cx="8229604" cy="5981698"/>
          </a:xfrm>
          <a:prstGeom prst="roundRect">
            <a:avLst>
              <a:gd name="adj" fmla="val 6853"/>
            </a:avLst>
          </a:prstGeom>
          <a:solidFill>
            <a:schemeClr val="bg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773465BE-94CA-CD48-E8D1-451FB1CAB8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5B382511-113F-46AF-43A6-127957522A3C}"/>
              </a:ext>
            </a:extLst>
          </p:cNvPr>
          <p:cNvSpPr/>
          <p:nvPr userDrawn="1"/>
        </p:nvSpPr>
        <p:spPr>
          <a:xfrm>
            <a:off x="0" y="5847644"/>
            <a:ext cx="1478844" cy="10103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hlinkClick r:id="rId4"/>
            <a:extLst>
              <a:ext uri="{FF2B5EF4-FFF2-40B4-BE49-F238E27FC236}">
                <a16:creationId xmlns:a16="http://schemas.microsoft.com/office/drawing/2014/main" id="{56E88737-3124-B4D5-2DD7-D45E7AACE235}"/>
              </a:ext>
            </a:extLst>
          </p:cNvPr>
          <p:cNvSpPr/>
          <p:nvPr userDrawn="1"/>
        </p:nvSpPr>
        <p:spPr>
          <a:xfrm>
            <a:off x="8398932" y="6062132"/>
            <a:ext cx="654755" cy="671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hyperlink" Target="https://www.twinkl.co.uk/resources/all-about-qatar-qatar-teaching-resources/qatar-history-and-citizenship/grades-3-6-qatar-history-and-citizenship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383DBDA-D868-3367-B491-74CC4F6F680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hlinkClick r:id="rId7"/>
            <a:extLst>
              <a:ext uri="{FF2B5EF4-FFF2-40B4-BE49-F238E27FC236}">
                <a16:creationId xmlns:a16="http://schemas.microsoft.com/office/drawing/2014/main" id="{40A42068-4BB4-D314-7668-39088D150D2A}"/>
              </a:ext>
            </a:extLst>
          </p:cNvPr>
          <p:cNvSpPr/>
          <p:nvPr userDrawn="1"/>
        </p:nvSpPr>
        <p:spPr>
          <a:xfrm>
            <a:off x="8410223" y="6637866"/>
            <a:ext cx="733778" cy="207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5786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96EB3AD2-ACE7-942E-2441-23F515728EF8}"/>
              </a:ext>
            </a:extLst>
          </p:cNvPr>
          <p:cNvSpPr/>
          <p:nvPr/>
        </p:nvSpPr>
        <p:spPr>
          <a:xfrm>
            <a:off x="4572000" y="2382697"/>
            <a:ext cx="5254017" cy="2558959"/>
          </a:xfrm>
          <a:prstGeom prst="roundRect">
            <a:avLst>
              <a:gd name="adj" fmla="val 8654"/>
            </a:avLst>
          </a:prstGeom>
          <a:noFill/>
          <a:ln w="22225">
            <a:solidFill>
              <a:srgbClr val="8C3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4E6438-994B-9358-91FA-E00FDBB635F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30365" y="1754252"/>
            <a:ext cx="6038285" cy="3933282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5D7CD36-9578-CE76-E437-4B55B9B4A675}"/>
              </a:ext>
            </a:extLst>
          </p:cNvPr>
          <p:cNvSpPr/>
          <p:nvPr/>
        </p:nvSpPr>
        <p:spPr>
          <a:xfrm>
            <a:off x="2327239" y="605908"/>
            <a:ext cx="4489516" cy="868551"/>
          </a:xfrm>
          <a:prstGeom prst="roundRect">
            <a:avLst>
              <a:gd name="adj" fmla="val 50000"/>
            </a:avLst>
          </a:prstGeom>
          <a:solidFill>
            <a:srgbClr val="ED6C76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F46F028-CB5C-9B58-BC4C-8D27118370EB}"/>
              </a:ext>
            </a:extLst>
          </p:cNvPr>
          <p:cNvCxnSpPr/>
          <p:nvPr/>
        </p:nvCxnSpPr>
        <p:spPr>
          <a:xfrm>
            <a:off x="771525" y="1040130"/>
            <a:ext cx="7600950" cy="0"/>
          </a:xfrm>
          <a:prstGeom prst="line">
            <a:avLst/>
          </a:prstGeom>
          <a:ln w="28575" cmpd="sng">
            <a:solidFill>
              <a:srgbClr val="ED6C7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809DC8B-9374-7439-DAA7-8C970F3CE0F4}"/>
              </a:ext>
            </a:extLst>
          </p:cNvPr>
          <p:cNvSpPr txBox="1"/>
          <p:nvPr/>
        </p:nvSpPr>
        <p:spPr>
          <a:xfrm>
            <a:off x="2201194" y="655462"/>
            <a:ext cx="47416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  <a:latin typeface="Twinkl" pitchFamily="2" charset="77"/>
              </a:rPr>
              <a:t>National Tree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57B4AC-6A96-481B-E347-281844EF58E8}"/>
              </a:ext>
            </a:extLst>
          </p:cNvPr>
          <p:cNvSpPr txBox="1"/>
          <p:nvPr/>
        </p:nvSpPr>
        <p:spPr>
          <a:xfrm>
            <a:off x="4868926" y="2531288"/>
            <a:ext cx="3738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lvl="0">
              <a:buClr>
                <a:schemeClr val="dk1"/>
              </a:buClr>
              <a:buSzPts val="2600"/>
            </a:pPr>
            <a:r>
              <a:rPr lang="en-US" sz="2400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The national tree of Qatar is the </a:t>
            </a:r>
            <a:r>
              <a:rPr lang="en-US" sz="2400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Sidra Tree</a:t>
            </a:r>
            <a:r>
              <a:rPr lang="en-US" sz="2400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.</a:t>
            </a:r>
          </a:p>
        </p:txBody>
      </p:sp>
      <p:pic>
        <p:nvPicPr>
          <p:cNvPr id="36" name="Picture 35" descr="Diagram&#10;&#10;Description automatically generated">
            <a:extLst>
              <a:ext uri="{FF2B5EF4-FFF2-40B4-BE49-F238E27FC236}">
                <a16:creationId xmlns:a16="http://schemas.microsoft.com/office/drawing/2014/main" id="{A50E2EB1-3D1C-22BE-9CFF-C167C0D4F4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6800" y="0"/>
            <a:ext cx="457199" cy="6858000"/>
          </a:xfrm>
          <a:prstGeom prst="rect">
            <a:avLst/>
          </a:prstGeom>
        </p:spPr>
      </p:pic>
      <p:pic>
        <p:nvPicPr>
          <p:cNvPr id="31" name="Picture 30" descr="A picture containing shape&#10;&#10;Description automatically generated">
            <a:extLst>
              <a:ext uri="{FF2B5EF4-FFF2-40B4-BE49-F238E27FC236}">
                <a16:creationId xmlns:a16="http://schemas.microsoft.com/office/drawing/2014/main" id="{EBA61E24-9B39-2FC7-59BB-8D43B128AD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792" r="821" b="38655"/>
          <a:stretch/>
        </p:blipFill>
        <p:spPr>
          <a:xfrm>
            <a:off x="0" y="5302762"/>
            <a:ext cx="10015841" cy="148092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27B88EE-ED26-EEF9-8362-A98AEC1047FC}"/>
              </a:ext>
            </a:extLst>
          </p:cNvPr>
          <p:cNvSpPr txBox="1"/>
          <p:nvPr/>
        </p:nvSpPr>
        <p:spPr>
          <a:xfrm>
            <a:off x="4868925" y="3495716"/>
            <a:ext cx="3738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lvl="0">
              <a:buClr>
                <a:schemeClr val="dk1"/>
              </a:buClr>
              <a:buSzPts val="2600"/>
            </a:pPr>
            <a:r>
              <a:rPr lang="en-US" sz="2400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It uses very </a:t>
            </a:r>
            <a:r>
              <a:rPr lang="en-US" sz="2400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little water </a:t>
            </a:r>
            <a:r>
              <a:rPr lang="en-US" sz="2400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and grows well in the hot </a:t>
            </a:r>
            <a:r>
              <a:rPr lang="en-US" sz="2400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desert climate </a:t>
            </a:r>
            <a:r>
              <a:rPr lang="en-US" sz="2400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of Qatar.</a:t>
            </a:r>
          </a:p>
        </p:txBody>
      </p:sp>
    </p:spTree>
    <p:extLst>
      <p:ext uri="{BB962C8B-B14F-4D97-AF65-F5344CB8AC3E}">
        <p14:creationId xmlns:p14="http://schemas.microsoft.com/office/powerpoint/2010/main" val="92688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7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96EB3AD2-ACE7-942E-2441-23F515728EF8}"/>
              </a:ext>
            </a:extLst>
          </p:cNvPr>
          <p:cNvSpPr/>
          <p:nvPr/>
        </p:nvSpPr>
        <p:spPr>
          <a:xfrm>
            <a:off x="4239211" y="1632146"/>
            <a:ext cx="5958340" cy="3947148"/>
          </a:xfrm>
          <a:prstGeom prst="roundRect">
            <a:avLst>
              <a:gd name="adj" fmla="val 8654"/>
            </a:avLst>
          </a:prstGeom>
          <a:noFill/>
          <a:ln w="22225">
            <a:solidFill>
              <a:srgbClr val="8C3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5D7CD36-9578-CE76-E437-4B55B9B4A675}"/>
              </a:ext>
            </a:extLst>
          </p:cNvPr>
          <p:cNvSpPr/>
          <p:nvPr/>
        </p:nvSpPr>
        <p:spPr>
          <a:xfrm>
            <a:off x="1925619" y="605854"/>
            <a:ext cx="5292762" cy="868551"/>
          </a:xfrm>
          <a:prstGeom prst="roundRect">
            <a:avLst>
              <a:gd name="adj" fmla="val 50000"/>
            </a:avLst>
          </a:prstGeom>
          <a:solidFill>
            <a:srgbClr val="ED6C76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07E935-1193-7E5F-757C-B1975F22D6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132" y="2102083"/>
            <a:ext cx="4485436" cy="3870680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F46F028-CB5C-9B58-BC4C-8D27118370EB}"/>
              </a:ext>
            </a:extLst>
          </p:cNvPr>
          <p:cNvCxnSpPr>
            <a:cxnSpLocks/>
          </p:cNvCxnSpPr>
          <p:nvPr/>
        </p:nvCxnSpPr>
        <p:spPr>
          <a:xfrm>
            <a:off x="687958" y="1040130"/>
            <a:ext cx="7848809" cy="0"/>
          </a:xfrm>
          <a:prstGeom prst="line">
            <a:avLst/>
          </a:prstGeom>
          <a:ln w="28575" cmpd="sng">
            <a:solidFill>
              <a:srgbClr val="ED6C7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809DC8B-9374-7439-DAA7-8C970F3CE0F4}"/>
              </a:ext>
            </a:extLst>
          </p:cNvPr>
          <p:cNvSpPr txBox="1"/>
          <p:nvPr/>
        </p:nvSpPr>
        <p:spPr>
          <a:xfrm>
            <a:off x="2105189" y="655462"/>
            <a:ext cx="49336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  <a:latin typeface="Twinkl" pitchFamily="2" charset="77"/>
              </a:rPr>
              <a:t>National Flower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57B4AC-6A96-481B-E347-281844EF58E8}"/>
              </a:ext>
            </a:extLst>
          </p:cNvPr>
          <p:cNvSpPr txBox="1"/>
          <p:nvPr/>
        </p:nvSpPr>
        <p:spPr>
          <a:xfrm>
            <a:off x="4572000" y="1972499"/>
            <a:ext cx="3886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lvl="0">
              <a:buClr>
                <a:schemeClr val="dk1"/>
              </a:buClr>
              <a:buSzPts val="2600"/>
            </a:pPr>
            <a:r>
              <a:rPr lang="en-US" sz="2400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The national flower of Qatar is the </a:t>
            </a:r>
            <a:r>
              <a:rPr lang="en-US" sz="2400" b="1" dirty="0" err="1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Qataf</a:t>
            </a:r>
            <a:r>
              <a:rPr lang="en-US" sz="2400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EBD780-955F-6274-6D40-B8BD3028C936}"/>
              </a:ext>
            </a:extLst>
          </p:cNvPr>
          <p:cNvSpPr txBox="1"/>
          <p:nvPr/>
        </p:nvSpPr>
        <p:spPr>
          <a:xfrm>
            <a:off x="4620654" y="3492818"/>
            <a:ext cx="4087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flowers can be seen between </a:t>
            </a:r>
            <a:r>
              <a:rPr lang="en-GB" sz="2400" b="1" dirty="0"/>
              <a:t>March</a:t>
            </a:r>
            <a:r>
              <a:rPr lang="en-GB" sz="2400" dirty="0"/>
              <a:t> and </a:t>
            </a:r>
            <a:r>
              <a:rPr lang="en-GB" sz="2400" b="1" dirty="0"/>
              <a:t>May</a:t>
            </a:r>
            <a:r>
              <a:rPr lang="en-GB" sz="2400" dirty="0"/>
              <a:t>.</a:t>
            </a:r>
          </a:p>
        </p:txBody>
      </p:sp>
      <p:pic>
        <p:nvPicPr>
          <p:cNvPr id="36" name="Picture 35" descr="Diagram&#10;&#10;Description automatically generated">
            <a:extLst>
              <a:ext uri="{FF2B5EF4-FFF2-40B4-BE49-F238E27FC236}">
                <a16:creationId xmlns:a16="http://schemas.microsoft.com/office/drawing/2014/main" id="{A50E2EB1-3D1C-22BE-9CFF-C167C0D4F4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6800" y="0"/>
            <a:ext cx="457199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27B88EE-ED26-EEF9-8362-A98AEC1047FC}"/>
              </a:ext>
            </a:extLst>
          </p:cNvPr>
          <p:cNvSpPr txBox="1"/>
          <p:nvPr/>
        </p:nvSpPr>
        <p:spPr>
          <a:xfrm>
            <a:off x="4575252" y="2917447"/>
            <a:ext cx="4084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lvl="0">
              <a:buClr>
                <a:schemeClr val="dk1"/>
              </a:buClr>
              <a:buSzPts val="2600"/>
            </a:pPr>
            <a:r>
              <a:rPr lang="en-US" sz="2400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It grows along the </a:t>
            </a:r>
            <a:r>
              <a:rPr lang="en-US" sz="2400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beaches</a:t>
            </a:r>
            <a:r>
              <a:rPr lang="en-US" sz="2400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.</a:t>
            </a:r>
          </a:p>
        </p:txBody>
      </p:sp>
      <p:pic>
        <p:nvPicPr>
          <p:cNvPr id="31" name="Picture 30" descr="A picture containing shape&#10;&#10;Description automatically generated">
            <a:extLst>
              <a:ext uri="{FF2B5EF4-FFF2-40B4-BE49-F238E27FC236}">
                <a16:creationId xmlns:a16="http://schemas.microsoft.com/office/drawing/2014/main" id="{EBA61E24-9B39-2FC7-59BB-8D43B128AD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792" r="821" b="38655"/>
          <a:stretch/>
        </p:blipFill>
        <p:spPr>
          <a:xfrm>
            <a:off x="0" y="5302762"/>
            <a:ext cx="10015841" cy="14809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6B5EA7D-3B29-5A47-54AA-C21C88B7C8A9}"/>
              </a:ext>
            </a:extLst>
          </p:cNvPr>
          <p:cNvSpPr txBox="1"/>
          <p:nvPr/>
        </p:nvSpPr>
        <p:spPr>
          <a:xfrm>
            <a:off x="4620654" y="4433774"/>
            <a:ext cx="4087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It has pink or purple flowers that </a:t>
            </a:r>
            <a:r>
              <a:rPr lang="en-GB" sz="2400" b="1" dirty="0"/>
              <a:t>grow in groups</a:t>
            </a:r>
            <a:r>
              <a:rPr lang="en-GB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757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7" grpId="0"/>
      <p:bldP spid="20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96EB3AD2-ACE7-942E-2441-23F515728EF8}"/>
              </a:ext>
            </a:extLst>
          </p:cNvPr>
          <p:cNvSpPr/>
          <p:nvPr/>
        </p:nvSpPr>
        <p:spPr>
          <a:xfrm>
            <a:off x="4336960" y="2243795"/>
            <a:ext cx="5254017" cy="3116951"/>
          </a:xfrm>
          <a:prstGeom prst="roundRect">
            <a:avLst>
              <a:gd name="adj" fmla="val 8654"/>
            </a:avLst>
          </a:prstGeom>
          <a:noFill/>
          <a:ln w="22225">
            <a:solidFill>
              <a:srgbClr val="8C3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4E6438-994B-9358-91FA-E00FDBB635F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970" y="1835565"/>
            <a:ext cx="4175027" cy="4153367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5D7CD36-9578-CE76-E437-4B55B9B4A675}"/>
              </a:ext>
            </a:extLst>
          </p:cNvPr>
          <p:cNvSpPr/>
          <p:nvPr/>
        </p:nvSpPr>
        <p:spPr>
          <a:xfrm>
            <a:off x="2327239" y="605908"/>
            <a:ext cx="4489516" cy="868551"/>
          </a:xfrm>
          <a:prstGeom prst="roundRect">
            <a:avLst>
              <a:gd name="adj" fmla="val 50000"/>
            </a:avLst>
          </a:prstGeom>
          <a:solidFill>
            <a:srgbClr val="ED6C76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F46F028-CB5C-9B58-BC4C-8D27118370EB}"/>
              </a:ext>
            </a:extLst>
          </p:cNvPr>
          <p:cNvCxnSpPr/>
          <p:nvPr/>
        </p:nvCxnSpPr>
        <p:spPr>
          <a:xfrm>
            <a:off x="771525" y="1040130"/>
            <a:ext cx="7600950" cy="0"/>
          </a:xfrm>
          <a:prstGeom prst="line">
            <a:avLst/>
          </a:prstGeom>
          <a:ln w="28575" cmpd="sng">
            <a:solidFill>
              <a:srgbClr val="ED6C7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809DC8B-9374-7439-DAA7-8C970F3CE0F4}"/>
              </a:ext>
            </a:extLst>
          </p:cNvPr>
          <p:cNvSpPr txBox="1"/>
          <p:nvPr/>
        </p:nvSpPr>
        <p:spPr>
          <a:xfrm>
            <a:off x="2201194" y="655462"/>
            <a:ext cx="47416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  <a:latin typeface="Twinkl" pitchFamily="2" charset="77"/>
              </a:rPr>
              <a:t>National Dish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57B4AC-6A96-481B-E347-281844EF58E8}"/>
              </a:ext>
            </a:extLst>
          </p:cNvPr>
          <p:cNvSpPr txBox="1"/>
          <p:nvPr/>
        </p:nvSpPr>
        <p:spPr>
          <a:xfrm>
            <a:off x="4633889" y="2422345"/>
            <a:ext cx="3738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lvl="0">
              <a:buClr>
                <a:schemeClr val="dk1"/>
              </a:buClr>
              <a:buSzPts val="2600"/>
            </a:pPr>
            <a:r>
              <a:rPr lang="en-US" sz="2400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The national dish of Qatar is </a:t>
            </a:r>
            <a:r>
              <a:rPr lang="en-US" sz="2400" b="1" dirty="0" err="1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Machboos</a:t>
            </a:r>
            <a:r>
              <a:rPr lang="en-US" sz="2400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.</a:t>
            </a:r>
          </a:p>
        </p:txBody>
      </p:sp>
      <p:pic>
        <p:nvPicPr>
          <p:cNvPr id="36" name="Picture 35" descr="Diagram&#10;&#10;Description automatically generated">
            <a:extLst>
              <a:ext uri="{FF2B5EF4-FFF2-40B4-BE49-F238E27FC236}">
                <a16:creationId xmlns:a16="http://schemas.microsoft.com/office/drawing/2014/main" id="{A50E2EB1-3D1C-22BE-9CFF-C167C0D4F4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6800" y="0"/>
            <a:ext cx="457199" cy="6858000"/>
          </a:xfrm>
          <a:prstGeom prst="rect">
            <a:avLst/>
          </a:prstGeom>
        </p:spPr>
      </p:pic>
      <p:pic>
        <p:nvPicPr>
          <p:cNvPr id="31" name="Picture 30" descr="A picture containing shape&#10;&#10;Description automatically generated">
            <a:extLst>
              <a:ext uri="{FF2B5EF4-FFF2-40B4-BE49-F238E27FC236}">
                <a16:creationId xmlns:a16="http://schemas.microsoft.com/office/drawing/2014/main" id="{EBA61E24-9B39-2FC7-59BB-8D43B128AD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792" r="821" b="38655"/>
          <a:stretch/>
        </p:blipFill>
        <p:spPr>
          <a:xfrm>
            <a:off x="0" y="5302762"/>
            <a:ext cx="10015841" cy="148092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27B88EE-ED26-EEF9-8362-A98AEC1047FC}"/>
              </a:ext>
            </a:extLst>
          </p:cNvPr>
          <p:cNvSpPr txBox="1"/>
          <p:nvPr/>
        </p:nvSpPr>
        <p:spPr>
          <a:xfrm>
            <a:off x="4633888" y="3386773"/>
            <a:ext cx="3738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lvl="0">
              <a:buClr>
                <a:schemeClr val="dk1"/>
              </a:buClr>
              <a:buSzPts val="2600"/>
            </a:pPr>
            <a:r>
              <a:rPr lang="en-US" sz="2400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It is made from rice and chicken or lamb.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828B35-F7FB-6AFD-A74D-F08F03AB0065}"/>
              </a:ext>
            </a:extLst>
          </p:cNvPr>
          <p:cNvSpPr txBox="1"/>
          <p:nvPr/>
        </p:nvSpPr>
        <p:spPr>
          <a:xfrm>
            <a:off x="4633887" y="4351201"/>
            <a:ext cx="3738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lvl="0">
              <a:buClr>
                <a:schemeClr val="dk1"/>
              </a:buClr>
              <a:buSzPts val="2600"/>
            </a:pPr>
            <a:r>
              <a:rPr lang="en-US" sz="2400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It is one of the most </a:t>
            </a:r>
            <a:r>
              <a:rPr lang="en-US" sz="2400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popular dishes </a:t>
            </a:r>
            <a:r>
              <a:rPr lang="en-US" sz="2400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in Qatar.</a:t>
            </a:r>
          </a:p>
        </p:txBody>
      </p:sp>
    </p:spTree>
    <p:extLst>
      <p:ext uri="{BB962C8B-B14F-4D97-AF65-F5344CB8AC3E}">
        <p14:creationId xmlns:p14="http://schemas.microsoft.com/office/powerpoint/2010/main" val="415528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7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5D7CD36-9578-CE76-E437-4B55B9B4A675}"/>
              </a:ext>
            </a:extLst>
          </p:cNvPr>
          <p:cNvSpPr/>
          <p:nvPr/>
        </p:nvSpPr>
        <p:spPr>
          <a:xfrm>
            <a:off x="1374571" y="605854"/>
            <a:ext cx="6675125" cy="868551"/>
          </a:xfrm>
          <a:prstGeom prst="roundRect">
            <a:avLst>
              <a:gd name="adj" fmla="val 50000"/>
            </a:avLst>
          </a:prstGeom>
          <a:solidFill>
            <a:srgbClr val="ED6C76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F46F028-CB5C-9B58-BC4C-8D27118370EB}"/>
              </a:ext>
            </a:extLst>
          </p:cNvPr>
          <p:cNvCxnSpPr>
            <a:cxnSpLocks/>
          </p:cNvCxnSpPr>
          <p:nvPr/>
        </p:nvCxnSpPr>
        <p:spPr>
          <a:xfrm>
            <a:off x="887501" y="1040130"/>
            <a:ext cx="7649266" cy="0"/>
          </a:xfrm>
          <a:prstGeom prst="line">
            <a:avLst/>
          </a:prstGeom>
          <a:ln w="28575" cmpd="sng">
            <a:solidFill>
              <a:srgbClr val="ED6C7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809DC8B-9374-7439-DAA7-8C970F3CE0F4}"/>
              </a:ext>
            </a:extLst>
          </p:cNvPr>
          <p:cNvSpPr txBox="1"/>
          <p:nvPr/>
        </p:nvSpPr>
        <p:spPr>
          <a:xfrm>
            <a:off x="1374571" y="582149"/>
            <a:ext cx="66751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Twinkl" pitchFamily="2" charset="77"/>
              </a:rPr>
              <a:t>Rules in Qatar that </a:t>
            </a:r>
            <a:r>
              <a:rPr lang="en-GB" sz="2800" b="1" dirty="0"/>
              <a:t>may be considered a crime punishable under Qatari law</a:t>
            </a:r>
            <a:endParaRPr lang="en-GB" sz="2800" b="1" dirty="0">
              <a:latin typeface="Twinkl" pitchFamily="2" charset="77"/>
              <a:ea typeface="Roboto"/>
              <a:cs typeface="Roboto"/>
              <a:sym typeface="Roboto"/>
            </a:endParaRPr>
          </a:p>
          <a:p>
            <a:pPr algn="ctr"/>
            <a:endParaRPr lang="en-GB" sz="4400" b="1" dirty="0">
              <a:solidFill>
                <a:schemeClr val="bg1"/>
              </a:solidFill>
              <a:latin typeface="Twinkl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57B4AC-6A96-481B-E347-281844EF58E8}"/>
              </a:ext>
            </a:extLst>
          </p:cNvPr>
          <p:cNvSpPr txBox="1"/>
          <p:nvPr/>
        </p:nvSpPr>
        <p:spPr>
          <a:xfrm>
            <a:off x="887501" y="1932386"/>
            <a:ext cx="73689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lvl="0" algn="ctr">
              <a:buClr>
                <a:schemeClr val="dk1"/>
              </a:buClr>
              <a:buSzPts val="2600"/>
            </a:pPr>
            <a:r>
              <a:rPr lang="en-GB" sz="2400" b="1" dirty="0"/>
              <a:t>For Key Stage 2 Only</a:t>
            </a:r>
          </a:p>
          <a:p>
            <a:pPr marL="63500" lvl="0" algn="ctr">
              <a:buClr>
                <a:schemeClr val="dk1"/>
              </a:buClr>
              <a:buSzPts val="2600"/>
            </a:pPr>
            <a:endParaRPr lang="en-GB" b="1" dirty="0"/>
          </a:p>
          <a:p>
            <a:pPr marL="349250" lvl="0" indent="-285750">
              <a:buClr>
                <a:schemeClr val="dk1"/>
              </a:buClr>
              <a:buSzPts val="2600"/>
              <a:buFont typeface="Arial" panose="020B0604020202020204" pitchFamily="34" charset="0"/>
              <a:buChar char="•"/>
            </a:pPr>
            <a:r>
              <a:rPr lang="en-GB" dirty="0"/>
              <a:t>Drinking alcohol in public.</a:t>
            </a:r>
          </a:p>
          <a:p>
            <a:pPr marL="349250" lvl="0" indent="-285750">
              <a:buClr>
                <a:schemeClr val="dk1"/>
              </a:buClr>
              <a:buSzPts val="2600"/>
              <a:buFont typeface="Arial" panose="020B0604020202020204" pitchFamily="34" charset="0"/>
              <a:buChar char="•"/>
            </a:pPr>
            <a:r>
              <a:rPr lang="en-GB" dirty="0"/>
              <a:t>Filming or photographing people and religious, military or construction sites.</a:t>
            </a:r>
          </a:p>
          <a:p>
            <a:pPr marL="349250" lvl="0" indent="-285750">
              <a:buClr>
                <a:schemeClr val="dk1"/>
              </a:buClr>
              <a:buSzPts val="2600"/>
              <a:buFont typeface="Arial" panose="020B0604020202020204" pitchFamily="34" charset="0"/>
              <a:buChar char="•"/>
            </a:pPr>
            <a:r>
              <a:rPr lang="en-GB" dirty="0"/>
              <a:t>Posting videos and photographs online that appear to insult, slander or are culturally insensitive.</a:t>
            </a:r>
          </a:p>
          <a:p>
            <a:pPr marL="349250" lvl="0" indent="-285750">
              <a:buClr>
                <a:schemeClr val="dk1"/>
              </a:buClr>
              <a:buSzPts val="2600"/>
              <a:buFont typeface="Arial" panose="020B0604020202020204" pitchFamily="34" charset="0"/>
              <a:buChar char="•"/>
            </a:pPr>
            <a:r>
              <a:rPr lang="en-GB" dirty="0"/>
              <a:t>Dressing immodestly when in public, including while driving.</a:t>
            </a:r>
          </a:p>
          <a:p>
            <a:pPr marL="349250" lvl="0" indent="-285750">
              <a:buClr>
                <a:schemeClr val="dk1"/>
              </a:buClr>
              <a:buSzPts val="2600"/>
              <a:buFont typeface="Arial" panose="020B0604020202020204" pitchFamily="34" charset="0"/>
              <a:buChar char="•"/>
            </a:pPr>
            <a:r>
              <a:rPr lang="en-GB" dirty="0"/>
              <a:t>Women must cover their shoulders.</a:t>
            </a:r>
          </a:p>
          <a:p>
            <a:pPr marL="349250" lvl="0" indent="-285750">
              <a:buClr>
                <a:schemeClr val="dk1"/>
              </a:buClr>
              <a:buSzPts val="2600"/>
              <a:buFont typeface="Arial" panose="020B0604020202020204" pitchFamily="34" charset="0"/>
              <a:buChar char="•"/>
            </a:pPr>
            <a:r>
              <a:rPr lang="en-GB" dirty="0"/>
              <a:t>Both men and women are advised not to wear shorts or sleeveless tops.</a:t>
            </a:r>
          </a:p>
          <a:p>
            <a:pPr marL="349250" lvl="0" indent="-285750">
              <a:buClr>
                <a:schemeClr val="dk1"/>
              </a:buClr>
              <a:buSzPts val="2600"/>
              <a:buFont typeface="Arial" panose="020B0604020202020204" pitchFamily="34" charset="0"/>
              <a:buChar char="•"/>
            </a:pPr>
            <a:r>
              <a:rPr lang="en-GB" dirty="0"/>
              <a:t>Holding hands in public.</a:t>
            </a:r>
          </a:p>
          <a:p>
            <a:pPr marL="349250" lvl="0" indent="-285750">
              <a:buClr>
                <a:schemeClr val="dk1"/>
              </a:buClr>
              <a:buSzPts val="2600"/>
              <a:buFont typeface="Arial" panose="020B0604020202020204" pitchFamily="34" charset="0"/>
              <a:buChar char="•"/>
            </a:pPr>
            <a:r>
              <a:rPr lang="en-GB" dirty="0"/>
              <a:t>Homosexual behaviour (Y5 &amp; Y6 only)</a:t>
            </a:r>
            <a:endParaRPr lang="en-US" sz="2400" dirty="0">
              <a:solidFill>
                <a:schemeClr val="dk1"/>
              </a:solidFill>
              <a:latin typeface="Twinkl" pitchFamily="2" charset="77"/>
              <a:ea typeface="Roboto"/>
              <a:cs typeface="Roboto"/>
              <a:sym typeface="Roboto"/>
            </a:endParaRPr>
          </a:p>
        </p:txBody>
      </p:sp>
      <p:pic>
        <p:nvPicPr>
          <p:cNvPr id="36" name="Picture 35" descr="Diagram&#10;&#10;Description automatically generated">
            <a:extLst>
              <a:ext uri="{FF2B5EF4-FFF2-40B4-BE49-F238E27FC236}">
                <a16:creationId xmlns:a16="http://schemas.microsoft.com/office/drawing/2014/main" id="{A50E2EB1-3D1C-22BE-9CFF-C167C0D4F4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6800" y="0"/>
            <a:ext cx="457199" cy="6858000"/>
          </a:xfrm>
          <a:prstGeom prst="rect">
            <a:avLst/>
          </a:prstGeom>
        </p:spPr>
      </p:pic>
      <p:pic>
        <p:nvPicPr>
          <p:cNvPr id="31" name="Picture 30" descr="A picture containing shape&#10;&#10;Description automatically generated">
            <a:extLst>
              <a:ext uri="{FF2B5EF4-FFF2-40B4-BE49-F238E27FC236}">
                <a16:creationId xmlns:a16="http://schemas.microsoft.com/office/drawing/2014/main" id="{EBA61E24-9B39-2FC7-59BB-8D43B128AD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792" r="821" b="38655"/>
          <a:stretch/>
        </p:blipFill>
        <p:spPr>
          <a:xfrm>
            <a:off x="0" y="5302762"/>
            <a:ext cx="10015841" cy="148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90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96EB3AD2-ACE7-942E-2441-23F515728EF8}"/>
              </a:ext>
            </a:extLst>
          </p:cNvPr>
          <p:cNvSpPr/>
          <p:nvPr/>
        </p:nvSpPr>
        <p:spPr>
          <a:xfrm>
            <a:off x="4170460" y="1541491"/>
            <a:ext cx="5670770" cy="4421682"/>
          </a:xfrm>
          <a:prstGeom prst="roundRect">
            <a:avLst>
              <a:gd name="adj" fmla="val 8654"/>
            </a:avLst>
          </a:prstGeom>
          <a:noFill/>
          <a:ln w="22225">
            <a:solidFill>
              <a:srgbClr val="8C3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724E6438-994B-9358-91FA-E00FDBB635F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53" y="1930099"/>
            <a:ext cx="4279054" cy="5137508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5D7CD36-9578-CE76-E437-4B55B9B4A675}"/>
              </a:ext>
            </a:extLst>
          </p:cNvPr>
          <p:cNvSpPr/>
          <p:nvPr/>
        </p:nvSpPr>
        <p:spPr>
          <a:xfrm>
            <a:off x="2317432" y="605908"/>
            <a:ext cx="4509135" cy="868551"/>
          </a:xfrm>
          <a:prstGeom prst="roundRect">
            <a:avLst>
              <a:gd name="adj" fmla="val 50000"/>
            </a:avLst>
          </a:prstGeom>
          <a:solidFill>
            <a:srgbClr val="ED6C76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F46F028-CB5C-9B58-BC4C-8D27118370EB}"/>
              </a:ext>
            </a:extLst>
          </p:cNvPr>
          <p:cNvCxnSpPr/>
          <p:nvPr/>
        </p:nvCxnSpPr>
        <p:spPr>
          <a:xfrm>
            <a:off x="771525" y="1040130"/>
            <a:ext cx="7600950" cy="0"/>
          </a:xfrm>
          <a:prstGeom prst="line">
            <a:avLst/>
          </a:prstGeom>
          <a:ln w="28575" cmpd="sng">
            <a:solidFill>
              <a:srgbClr val="ED6C7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809DC8B-9374-7439-DAA7-8C970F3CE0F4}"/>
              </a:ext>
            </a:extLst>
          </p:cNvPr>
          <p:cNvSpPr txBox="1"/>
          <p:nvPr/>
        </p:nvSpPr>
        <p:spPr>
          <a:xfrm>
            <a:off x="2706113" y="655462"/>
            <a:ext cx="37317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  <a:latin typeface="Twinkl" pitchFamily="2" charset="77"/>
              </a:rPr>
              <a:t>National Flag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57B4AC-6A96-481B-E347-281844EF58E8}"/>
              </a:ext>
            </a:extLst>
          </p:cNvPr>
          <p:cNvSpPr txBox="1"/>
          <p:nvPr/>
        </p:nvSpPr>
        <p:spPr>
          <a:xfrm>
            <a:off x="4393407" y="1683237"/>
            <a:ext cx="413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 flag of Qatar is </a:t>
            </a:r>
            <a:r>
              <a:rPr lang="en-GB" sz="2000" b="1" dirty="0">
                <a:solidFill>
                  <a:srgbClr val="8C353F"/>
                </a:solidFill>
              </a:rPr>
              <a:t>maroon</a:t>
            </a:r>
            <a:r>
              <a:rPr lang="en-GB" sz="2000" dirty="0"/>
              <a:t> with a white zigzag.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CF4C49-B543-D36C-3BB7-7F8EAB8BAB8B}"/>
              </a:ext>
            </a:extLst>
          </p:cNvPr>
          <p:cNvSpPr txBox="1"/>
          <p:nvPr/>
        </p:nvSpPr>
        <p:spPr>
          <a:xfrm>
            <a:off x="4393408" y="2509132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There are 9 points.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EBD780-955F-6274-6D40-B8BD3028C936}"/>
              </a:ext>
            </a:extLst>
          </p:cNvPr>
          <p:cNvSpPr txBox="1"/>
          <p:nvPr/>
        </p:nvSpPr>
        <p:spPr>
          <a:xfrm>
            <a:off x="4393409" y="3027251"/>
            <a:ext cx="41333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 maroon colour is said to have been made from shellfish found on the </a:t>
            </a:r>
            <a:r>
              <a:rPr lang="en-GB" sz="2000" b="1" dirty="0"/>
              <a:t>Bin </a:t>
            </a:r>
            <a:r>
              <a:rPr lang="en-GB" sz="2000" b="1" dirty="0" err="1"/>
              <a:t>Ghannam</a:t>
            </a:r>
            <a:r>
              <a:rPr lang="en-GB" sz="2000" b="1" dirty="0"/>
              <a:t> Island</a:t>
            </a:r>
            <a:r>
              <a:rPr lang="en-GB" sz="2000" dirty="0"/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77B893-4FE5-9F19-7C3D-EDDCB9F3BE0E}"/>
              </a:ext>
            </a:extLst>
          </p:cNvPr>
          <p:cNvSpPr txBox="1"/>
          <p:nvPr/>
        </p:nvSpPr>
        <p:spPr>
          <a:xfrm>
            <a:off x="4393407" y="4169090"/>
            <a:ext cx="3927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 sun turned this reddish dye to maroon.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B90D42-15CA-FA3B-DB56-9F4E976360B3}"/>
              </a:ext>
            </a:extLst>
          </p:cNvPr>
          <p:cNvSpPr txBox="1"/>
          <p:nvPr/>
        </p:nvSpPr>
        <p:spPr>
          <a:xfrm>
            <a:off x="4393408" y="5000789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 maroon colour is called ‘</a:t>
            </a:r>
            <a:r>
              <a:rPr lang="en-GB" sz="2000" b="1" dirty="0"/>
              <a:t>Al </a:t>
            </a:r>
            <a:r>
              <a:rPr lang="en-GB" sz="2000" b="1" dirty="0" err="1"/>
              <a:t>Ad’aam</a:t>
            </a:r>
            <a:r>
              <a:rPr lang="en-GB" sz="2000" dirty="0"/>
              <a:t>’.</a:t>
            </a:r>
          </a:p>
        </p:txBody>
      </p:sp>
      <p:pic>
        <p:nvPicPr>
          <p:cNvPr id="36" name="Picture 35" descr="Diagram&#10;&#10;Description automatically generated">
            <a:extLst>
              <a:ext uri="{FF2B5EF4-FFF2-40B4-BE49-F238E27FC236}">
                <a16:creationId xmlns:a16="http://schemas.microsoft.com/office/drawing/2014/main" id="{A50E2EB1-3D1C-22BE-9CFF-C167C0D4F4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6800" y="0"/>
            <a:ext cx="457199" cy="6858000"/>
          </a:xfrm>
          <a:prstGeom prst="rect">
            <a:avLst/>
          </a:prstGeom>
        </p:spPr>
      </p:pic>
      <p:pic>
        <p:nvPicPr>
          <p:cNvPr id="31" name="Picture 30" descr="A picture containing shape&#10;&#10;Description automatically generated">
            <a:extLst>
              <a:ext uri="{FF2B5EF4-FFF2-40B4-BE49-F238E27FC236}">
                <a16:creationId xmlns:a16="http://schemas.microsoft.com/office/drawing/2014/main" id="{EBA61E24-9B39-2FC7-59BB-8D43B128AD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792" r="821" b="38655"/>
          <a:stretch/>
        </p:blipFill>
        <p:spPr>
          <a:xfrm>
            <a:off x="0" y="5302762"/>
            <a:ext cx="10015841" cy="148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7" grpId="0"/>
      <p:bldP spid="19" grpId="0"/>
      <p:bldP spid="20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C9D93F3-AC5F-BDE0-F35F-470D2D510832}"/>
              </a:ext>
            </a:extLst>
          </p:cNvPr>
          <p:cNvSpPr/>
          <p:nvPr/>
        </p:nvSpPr>
        <p:spPr>
          <a:xfrm>
            <a:off x="4450028" y="2062949"/>
            <a:ext cx="5670770" cy="2900119"/>
          </a:xfrm>
          <a:prstGeom prst="roundRect">
            <a:avLst/>
          </a:prstGeom>
          <a:noFill/>
          <a:ln w="22225">
            <a:solidFill>
              <a:srgbClr val="8C3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B5233C4-2D7E-5753-DB9B-6FDDCA4BCD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8065" y="2398906"/>
            <a:ext cx="4929919" cy="406146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5D7CD36-9578-CE76-E437-4B55B9B4A675}"/>
              </a:ext>
            </a:extLst>
          </p:cNvPr>
          <p:cNvSpPr/>
          <p:nvPr/>
        </p:nvSpPr>
        <p:spPr>
          <a:xfrm>
            <a:off x="2144885" y="605854"/>
            <a:ext cx="4929919" cy="868551"/>
          </a:xfrm>
          <a:prstGeom prst="roundRect">
            <a:avLst>
              <a:gd name="adj" fmla="val 50000"/>
            </a:avLst>
          </a:prstGeom>
          <a:solidFill>
            <a:srgbClr val="ED6C76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F46F028-CB5C-9B58-BC4C-8D27118370EB}"/>
              </a:ext>
            </a:extLst>
          </p:cNvPr>
          <p:cNvCxnSpPr/>
          <p:nvPr/>
        </p:nvCxnSpPr>
        <p:spPr>
          <a:xfrm>
            <a:off x="771525" y="1040130"/>
            <a:ext cx="7600950" cy="0"/>
          </a:xfrm>
          <a:prstGeom prst="line">
            <a:avLst/>
          </a:prstGeom>
          <a:ln w="28575" cmpd="sng">
            <a:solidFill>
              <a:srgbClr val="ED6C7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809DC8B-9374-7439-DAA7-8C970F3CE0F4}"/>
              </a:ext>
            </a:extLst>
          </p:cNvPr>
          <p:cNvSpPr txBox="1"/>
          <p:nvPr/>
        </p:nvSpPr>
        <p:spPr>
          <a:xfrm>
            <a:off x="2216020" y="655462"/>
            <a:ext cx="4711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  <a:latin typeface="Twinkl" pitchFamily="2" charset="77"/>
              </a:rPr>
              <a:t>National Anthem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57B4AC-6A96-481B-E347-281844EF58E8}"/>
              </a:ext>
            </a:extLst>
          </p:cNvPr>
          <p:cNvSpPr txBox="1"/>
          <p:nvPr/>
        </p:nvSpPr>
        <p:spPr>
          <a:xfrm>
            <a:off x="4731274" y="2438147"/>
            <a:ext cx="3641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national anthem of Qatar is called ‘</a:t>
            </a:r>
            <a:r>
              <a:rPr lang="en-GB" sz="2400" b="1" dirty="0"/>
              <a:t>As Salam al Amiri</a:t>
            </a:r>
            <a:r>
              <a:rPr lang="en-GB" sz="2400" dirty="0"/>
              <a:t>’.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CF4C49-B543-D36C-3BB7-7F8EAB8BAB8B}"/>
              </a:ext>
            </a:extLst>
          </p:cNvPr>
          <p:cNvSpPr txBox="1"/>
          <p:nvPr/>
        </p:nvSpPr>
        <p:spPr>
          <a:xfrm>
            <a:off x="4740177" y="3792377"/>
            <a:ext cx="3641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It officially became the National Anthem in 1996.</a:t>
            </a:r>
          </a:p>
        </p:txBody>
      </p:sp>
      <p:pic>
        <p:nvPicPr>
          <p:cNvPr id="21" name="Picture 20" descr="Diagram&#10;&#10;Description automatically generated">
            <a:extLst>
              <a:ext uri="{FF2B5EF4-FFF2-40B4-BE49-F238E27FC236}">
                <a16:creationId xmlns:a16="http://schemas.microsoft.com/office/drawing/2014/main" id="{306EA2A3-03AB-417E-251F-22A46EFB99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6800" y="0"/>
            <a:ext cx="457199" cy="6858000"/>
          </a:xfrm>
          <a:prstGeom prst="rect">
            <a:avLst/>
          </a:prstGeom>
        </p:spPr>
      </p:pic>
      <p:pic>
        <p:nvPicPr>
          <p:cNvPr id="18" name="Picture 17" descr="A picture containing shape&#10;&#10;Description automatically generated">
            <a:extLst>
              <a:ext uri="{FF2B5EF4-FFF2-40B4-BE49-F238E27FC236}">
                <a16:creationId xmlns:a16="http://schemas.microsoft.com/office/drawing/2014/main" id="{2A78E71E-1B4C-4A61-F468-71B9EBF0CC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792" r="821" b="38655"/>
          <a:stretch/>
        </p:blipFill>
        <p:spPr>
          <a:xfrm>
            <a:off x="0" y="5302762"/>
            <a:ext cx="10015841" cy="148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20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96EB3AD2-ACE7-942E-2441-23F515728EF8}"/>
              </a:ext>
            </a:extLst>
          </p:cNvPr>
          <p:cNvSpPr/>
          <p:nvPr/>
        </p:nvSpPr>
        <p:spPr>
          <a:xfrm>
            <a:off x="4572000" y="1859125"/>
            <a:ext cx="5269230" cy="3837626"/>
          </a:xfrm>
          <a:prstGeom prst="roundRect">
            <a:avLst>
              <a:gd name="adj" fmla="val 8654"/>
            </a:avLst>
          </a:prstGeom>
          <a:noFill/>
          <a:ln w="22225">
            <a:solidFill>
              <a:srgbClr val="8C3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4E6438-994B-9358-91FA-E00FDBB635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060" y="1962967"/>
            <a:ext cx="4011076" cy="3466278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5D7CD36-9578-CE76-E437-4B55B9B4A675}"/>
              </a:ext>
            </a:extLst>
          </p:cNvPr>
          <p:cNvSpPr/>
          <p:nvPr/>
        </p:nvSpPr>
        <p:spPr>
          <a:xfrm>
            <a:off x="1891693" y="605908"/>
            <a:ext cx="5360605" cy="868551"/>
          </a:xfrm>
          <a:prstGeom prst="roundRect">
            <a:avLst>
              <a:gd name="adj" fmla="val 50000"/>
            </a:avLst>
          </a:prstGeom>
          <a:solidFill>
            <a:srgbClr val="ED6C76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F46F028-CB5C-9B58-BC4C-8D27118370EB}"/>
              </a:ext>
            </a:extLst>
          </p:cNvPr>
          <p:cNvCxnSpPr/>
          <p:nvPr/>
        </p:nvCxnSpPr>
        <p:spPr>
          <a:xfrm>
            <a:off x="771525" y="1040130"/>
            <a:ext cx="7600950" cy="0"/>
          </a:xfrm>
          <a:prstGeom prst="line">
            <a:avLst/>
          </a:prstGeom>
          <a:ln w="28575" cmpd="sng">
            <a:solidFill>
              <a:srgbClr val="ED6C7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809DC8B-9374-7439-DAA7-8C970F3CE0F4}"/>
              </a:ext>
            </a:extLst>
          </p:cNvPr>
          <p:cNvSpPr txBox="1"/>
          <p:nvPr/>
        </p:nvSpPr>
        <p:spPr>
          <a:xfrm>
            <a:off x="1994860" y="655462"/>
            <a:ext cx="5154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  <a:latin typeface="Twinkl" pitchFamily="2" charset="77"/>
              </a:rPr>
              <a:t>National Language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EBD780-955F-6274-6D40-B8BD3028C936}"/>
              </a:ext>
            </a:extLst>
          </p:cNvPr>
          <p:cNvSpPr txBox="1"/>
          <p:nvPr/>
        </p:nvSpPr>
        <p:spPr>
          <a:xfrm>
            <a:off x="4842113" y="3126704"/>
            <a:ext cx="3568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Most children learn Arabic at school.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77B893-4FE5-9F19-7C3D-EDDCB9F3BE0E}"/>
              </a:ext>
            </a:extLst>
          </p:cNvPr>
          <p:cNvSpPr txBox="1"/>
          <p:nvPr/>
        </p:nvSpPr>
        <p:spPr>
          <a:xfrm>
            <a:off x="4842113" y="4102433"/>
            <a:ext cx="3690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Arabic is the </a:t>
            </a:r>
            <a:r>
              <a:rPr lang="en-GB" sz="2400" b="1" dirty="0"/>
              <a:t>official language </a:t>
            </a:r>
            <a:r>
              <a:rPr lang="en-GB" sz="2400" dirty="0"/>
              <a:t>but </a:t>
            </a:r>
            <a:r>
              <a:rPr lang="en-GB" sz="2400" b="1" dirty="0"/>
              <a:t>English</a:t>
            </a:r>
            <a:r>
              <a:rPr lang="en-GB" sz="2400" dirty="0"/>
              <a:t> is spoken by many people.</a:t>
            </a:r>
          </a:p>
        </p:txBody>
      </p:sp>
      <p:pic>
        <p:nvPicPr>
          <p:cNvPr id="36" name="Picture 35" descr="Diagram&#10;&#10;Description automatically generated">
            <a:extLst>
              <a:ext uri="{FF2B5EF4-FFF2-40B4-BE49-F238E27FC236}">
                <a16:creationId xmlns:a16="http://schemas.microsoft.com/office/drawing/2014/main" id="{A50E2EB1-3D1C-22BE-9CFF-C167C0D4F4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6800" y="0"/>
            <a:ext cx="457199" cy="6858000"/>
          </a:xfrm>
          <a:prstGeom prst="rect">
            <a:avLst/>
          </a:prstGeom>
        </p:spPr>
      </p:pic>
      <p:pic>
        <p:nvPicPr>
          <p:cNvPr id="31" name="Picture 30" descr="A picture containing shape&#10;&#10;Description automatically generated">
            <a:extLst>
              <a:ext uri="{FF2B5EF4-FFF2-40B4-BE49-F238E27FC236}">
                <a16:creationId xmlns:a16="http://schemas.microsoft.com/office/drawing/2014/main" id="{EBA61E24-9B39-2FC7-59BB-8D43B128AD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792" r="821" b="38655"/>
          <a:stretch/>
        </p:blipFill>
        <p:spPr>
          <a:xfrm>
            <a:off x="0" y="5302762"/>
            <a:ext cx="10015841" cy="148092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E9C8B4E-9294-7516-6C31-271090E562E2}"/>
              </a:ext>
            </a:extLst>
          </p:cNvPr>
          <p:cNvSpPr txBox="1"/>
          <p:nvPr/>
        </p:nvSpPr>
        <p:spPr>
          <a:xfrm>
            <a:off x="4842113" y="2151030"/>
            <a:ext cx="3568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national language of Qatar is</a:t>
            </a:r>
            <a:r>
              <a:rPr lang="en-GB" sz="2400" b="1" dirty="0"/>
              <a:t> Arabic</a:t>
            </a:r>
            <a:r>
              <a:rPr lang="en-GB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485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0" grpId="0"/>
      <p:bldP spid="2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A80EFC-4E78-301F-5C1D-37B140BCA336}"/>
              </a:ext>
            </a:extLst>
          </p:cNvPr>
          <p:cNvSpPr/>
          <p:nvPr/>
        </p:nvSpPr>
        <p:spPr>
          <a:xfrm>
            <a:off x="-1232455" y="2087995"/>
            <a:ext cx="5804452" cy="3376603"/>
          </a:xfrm>
          <a:prstGeom prst="rect">
            <a:avLst/>
          </a:prstGeom>
          <a:solidFill>
            <a:srgbClr val="8C3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96EB3AD2-ACE7-942E-2441-23F515728EF8}"/>
              </a:ext>
            </a:extLst>
          </p:cNvPr>
          <p:cNvSpPr/>
          <p:nvPr/>
        </p:nvSpPr>
        <p:spPr>
          <a:xfrm>
            <a:off x="4571997" y="1859125"/>
            <a:ext cx="5269230" cy="3920179"/>
          </a:xfrm>
          <a:prstGeom prst="roundRect">
            <a:avLst>
              <a:gd name="adj" fmla="val 8654"/>
            </a:avLst>
          </a:prstGeom>
          <a:noFill/>
          <a:ln w="22225">
            <a:solidFill>
              <a:srgbClr val="8C3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4E6438-994B-9358-91FA-E00FDBB635F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092" y="2272090"/>
            <a:ext cx="4255273" cy="3008415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5D7CD36-9578-CE76-E437-4B55B9B4A675}"/>
              </a:ext>
            </a:extLst>
          </p:cNvPr>
          <p:cNvSpPr/>
          <p:nvPr/>
        </p:nvSpPr>
        <p:spPr>
          <a:xfrm>
            <a:off x="2083562" y="605908"/>
            <a:ext cx="4976871" cy="868551"/>
          </a:xfrm>
          <a:prstGeom prst="roundRect">
            <a:avLst>
              <a:gd name="adj" fmla="val 50000"/>
            </a:avLst>
          </a:prstGeom>
          <a:solidFill>
            <a:srgbClr val="ED6C76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F46F028-CB5C-9B58-BC4C-8D27118370EB}"/>
              </a:ext>
            </a:extLst>
          </p:cNvPr>
          <p:cNvCxnSpPr/>
          <p:nvPr/>
        </p:nvCxnSpPr>
        <p:spPr>
          <a:xfrm>
            <a:off x="771525" y="1040130"/>
            <a:ext cx="7600950" cy="0"/>
          </a:xfrm>
          <a:prstGeom prst="line">
            <a:avLst/>
          </a:prstGeom>
          <a:ln w="28575" cmpd="sng">
            <a:solidFill>
              <a:srgbClr val="ED6C7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809DC8B-9374-7439-DAA7-8C970F3CE0F4}"/>
              </a:ext>
            </a:extLst>
          </p:cNvPr>
          <p:cNvSpPr txBox="1"/>
          <p:nvPr/>
        </p:nvSpPr>
        <p:spPr>
          <a:xfrm>
            <a:off x="2201194" y="655462"/>
            <a:ext cx="47416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  <a:latin typeface="Twinkl" pitchFamily="2" charset="77"/>
              </a:rPr>
              <a:t>National Religion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57B4AC-6A96-481B-E347-281844EF58E8}"/>
              </a:ext>
            </a:extLst>
          </p:cNvPr>
          <p:cNvSpPr txBox="1"/>
          <p:nvPr/>
        </p:nvSpPr>
        <p:spPr>
          <a:xfrm>
            <a:off x="4804111" y="1958377"/>
            <a:ext cx="3708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lvl="0">
              <a:buClr>
                <a:schemeClr val="dk1"/>
              </a:buClr>
              <a:buSzPts val="2600"/>
            </a:pPr>
            <a:r>
              <a:rPr lang="en-US" sz="2000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The national religion of Qatar is </a:t>
            </a:r>
            <a:r>
              <a:rPr lang="en-US" sz="2000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Islam</a:t>
            </a:r>
            <a:r>
              <a:rPr lang="en-US" sz="2000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EBD780-955F-6274-6D40-B8BD3028C936}"/>
              </a:ext>
            </a:extLst>
          </p:cNvPr>
          <p:cNvSpPr txBox="1"/>
          <p:nvPr/>
        </p:nvSpPr>
        <p:spPr>
          <a:xfrm>
            <a:off x="4837300" y="3450832"/>
            <a:ext cx="3568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There are many mosques for people to use.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77B893-4FE5-9F19-7C3D-EDDCB9F3BE0E}"/>
              </a:ext>
            </a:extLst>
          </p:cNvPr>
          <p:cNvSpPr txBox="1"/>
          <p:nvPr/>
        </p:nvSpPr>
        <p:spPr>
          <a:xfrm>
            <a:off x="4821560" y="4303600"/>
            <a:ext cx="37080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 largest mosque in Qatar is the Qatar State Grand Mosque or the Imam Muhammad bin Abdul </a:t>
            </a:r>
            <a:r>
              <a:rPr lang="en-GB" sz="2000" dirty="0" err="1"/>
              <a:t>Wahhab</a:t>
            </a:r>
            <a:r>
              <a:rPr lang="en-GB" sz="2000" dirty="0"/>
              <a:t> Mosque.</a:t>
            </a:r>
          </a:p>
        </p:txBody>
      </p:sp>
      <p:pic>
        <p:nvPicPr>
          <p:cNvPr id="36" name="Picture 35" descr="Diagram&#10;&#10;Description automatically generated">
            <a:extLst>
              <a:ext uri="{FF2B5EF4-FFF2-40B4-BE49-F238E27FC236}">
                <a16:creationId xmlns:a16="http://schemas.microsoft.com/office/drawing/2014/main" id="{A50E2EB1-3D1C-22BE-9CFF-C167C0D4F4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6800" y="0"/>
            <a:ext cx="457199" cy="6858000"/>
          </a:xfrm>
          <a:prstGeom prst="rect">
            <a:avLst/>
          </a:prstGeom>
        </p:spPr>
      </p:pic>
      <p:pic>
        <p:nvPicPr>
          <p:cNvPr id="31" name="Picture 30" descr="A picture containing shape&#10;&#10;Description automatically generated">
            <a:extLst>
              <a:ext uri="{FF2B5EF4-FFF2-40B4-BE49-F238E27FC236}">
                <a16:creationId xmlns:a16="http://schemas.microsoft.com/office/drawing/2014/main" id="{EBA61E24-9B39-2FC7-59BB-8D43B128AD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792" r="821" b="38655"/>
          <a:stretch/>
        </p:blipFill>
        <p:spPr>
          <a:xfrm>
            <a:off x="0" y="5302762"/>
            <a:ext cx="10015841" cy="148092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27B88EE-ED26-EEF9-8362-A98AEC1047FC}"/>
              </a:ext>
            </a:extLst>
          </p:cNvPr>
          <p:cNvSpPr txBox="1"/>
          <p:nvPr/>
        </p:nvSpPr>
        <p:spPr>
          <a:xfrm>
            <a:off x="4821560" y="2859541"/>
            <a:ext cx="3708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lvl="0">
              <a:buClr>
                <a:schemeClr val="dk1"/>
              </a:buClr>
              <a:buSzPts val="2600"/>
            </a:pPr>
            <a:r>
              <a:rPr lang="en-US" sz="2000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Most Qataris are Muslim.</a:t>
            </a:r>
          </a:p>
        </p:txBody>
      </p:sp>
    </p:spTree>
    <p:extLst>
      <p:ext uri="{BB962C8B-B14F-4D97-AF65-F5344CB8AC3E}">
        <p14:creationId xmlns:p14="http://schemas.microsoft.com/office/powerpoint/2010/main" val="323243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" grpId="0" animBg="1"/>
      <p:bldP spid="17" grpId="0"/>
      <p:bldP spid="20" grpId="0"/>
      <p:bldP spid="2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96EB3AD2-ACE7-942E-2441-23F515728EF8}"/>
              </a:ext>
            </a:extLst>
          </p:cNvPr>
          <p:cNvSpPr/>
          <p:nvPr/>
        </p:nvSpPr>
        <p:spPr>
          <a:xfrm>
            <a:off x="3869635" y="1663417"/>
            <a:ext cx="5958340" cy="4381095"/>
          </a:xfrm>
          <a:prstGeom prst="roundRect">
            <a:avLst>
              <a:gd name="adj" fmla="val 8654"/>
            </a:avLst>
          </a:prstGeom>
          <a:noFill/>
          <a:ln w="22225">
            <a:solidFill>
              <a:srgbClr val="8C3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5D7CD36-9578-CE76-E437-4B55B9B4A675}"/>
              </a:ext>
            </a:extLst>
          </p:cNvPr>
          <p:cNvSpPr/>
          <p:nvPr/>
        </p:nvSpPr>
        <p:spPr>
          <a:xfrm>
            <a:off x="2009186" y="605908"/>
            <a:ext cx="5125621" cy="868551"/>
          </a:xfrm>
          <a:prstGeom prst="roundRect">
            <a:avLst>
              <a:gd name="adj" fmla="val 50000"/>
            </a:avLst>
          </a:prstGeom>
          <a:solidFill>
            <a:srgbClr val="ED6C76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4E6438-994B-9358-91FA-E00FDBB635F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830" y="1361114"/>
            <a:ext cx="3320734" cy="4729532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F46F028-CB5C-9B58-BC4C-8D27118370EB}"/>
              </a:ext>
            </a:extLst>
          </p:cNvPr>
          <p:cNvCxnSpPr/>
          <p:nvPr/>
        </p:nvCxnSpPr>
        <p:spPr>
          <a:xfrm>
            <a:off x="771525" y="1040130"/>
            <a:ext cx="7600950" cy="0"/>
          </a:xfrm>
          <a:prstGeom prst="line">
            <a:avLst/>
          </a:prstGeom>
          <a:ln w="28575" cmpd="sng">
            <a:solidFill>
              <a:srgbClr val="ED6C7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809DC8B-9374-7439-DAA7-8C970F3CE0F4}"/>
              </a:ext>
            </a:extLst>
          </p:cNvPr>
          <p:cNvSpPr txBox="1"/>
          <p:nvPr/>
        </p:nvSpPr>
        <p:spPr>
          <a:xfrm>
            <a:off x="2201194" y="655462"/>
            <a:ext cx="47416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  <a:latin typeface="Twinkl" pitchFamily="2" charset="77"/>
              </a:rPr>
              <a:t>National Clothing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57B4AC-6A96-481B-E347-281844EF58E8}"/>
              </a:ext>
            </a:extLst>
          </p:cNvPr>
          <p:cNvSpPr txBox="1"/>
          <p:nvPr/>
        </p:nvSpPr>
        <p:spPr>
          <a:xfrm>
            <a:off x="4167517" y="1847341"/>
            <a:ext cx="4238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lvl="0">
              <a:buClr>
                <a:schemeClr val="dk1"/>
              </a:buClr>
              <a:buSzPts val="2600"/>
            </a:pPr>
            <a:r>
              <a:rPr lang="en-US" sz="2000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The national clothing for men is a </a:t>
            </a:r>
            <a:r>
              <a:rPr lang="en-US" sz="2000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thobe</a:t>
            </a:r>
            <a:r>
              <a:rPr lang="en-US" sz="2000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EBD780-955F-6274-6D40-B8BD3028C936}"/>
              </a:ext>
            </a:extLst>
          </p:cNvPr>
          <p:cNvSpPr txBox="1"/>
          <p:nvPr/>
        </p:nvSpPr>
        <p:spPr>
          <a:xfrm>
            <a:off x="4167517" y="3032403"/>
            <a:ext cx="4204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Men also wear a </a:t>
            </a:r>
            <a:r>
              <a:rPr lang="en-GB" sz="2000" b="1" dirty="0"/>
              <a:t>headdress </a:t>
            </a:r>
            <a:r>
              <a:rPr lang="en-GB" sz="2000" dirty="0"/>
              <a:t>which is usually white or red and white </a:t>
            </a:r>
            <a:r>
              <a:rPr lang="en-GB" sz="2000" dirty="0" err="1"/>
              <a:t>checkered</a:t>
            </a:r>
            <a:r>
              <a:rPr lang="en-GB" sz="2000" dirty="0"/>
              <a:t> fabric.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77B893-4FE5-9F19-7C3D-EDDCB9F3BE0E}"/>
              </a:ext>
            </a:extLst>
          </p:cNvPr>
          <p:cNvSpPr txBox="1"/>
          <p:nvPr/>
        </p:nvSpPr>
        <p:spPr>
          <a:xfrm>
            <a:off x="4167517" y="4098141"/>
            <a:ext cx="4204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 women wear an </a:t>
            </a:r>
            <a:r>
              <a:rPr lang="en-GB" sz="2000" b="1" dirty="0"/>
              <a:t>abaya</a:t>
            </a:r>
            <a:r>
              <a:rPr lang="en-GB" sz="2000" dirty="0"/>
              <a:t> which is a long black dress which is worn over their other clothes.</a:t>
            </a:r>
          </a:p>
        </p:txBody>
      </p:sp>
      <p:pic>
        <p:nvPicPr>
          <p:cNvPr id="36" name="Picture 35" descr="Diagram&#10;&#10;Description automatically generated">
            <a:extLst>
              <a:ext uri="{FF2B5EF4-FFF2-40B4-BE49-F238E27FC236}">
                <a16:creationId xmlns:a16="http://schemas.microsoft.com/office/drawing/2014/main" id="{A50E2EB1-3D1C-22BE-9CFF-C167C0D4F4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6800" y="0"/>
            <a:ext cx="457199" cy="6858000"/>
          </a:xfrm>
          <a:prstGeom prst="rect">
            <a:avLst/>
          </a:prstGeom>
        </p:spPr>
      </p:pic>
      <p:pic>
        <p:nvPicPr>
          <p:cNvPr id="31" name="Picture 30" descr="A picture containing shape&#10;&#10;Description automatically generated">
            <a:extLst>
              <a:ext uri="{FF2B5EF4-FFF2-40B4-BE49-F238E27FC236}">
                <a16:creationId xmlns:a16="http://schemas.microsoft.com/office/drawing/2014/main" id="{EBA61E24-9B39-2FC7-59BB-8D43B128AD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792" r="821" b="38655"/>
          <a:stretch/>
        </p:blipFill>
        <p:spPr>
          <a:xfrm>
            <a:off x="0" y="5302762"/>
            <a:ext cx="10015841" cy="148092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27B88EE-ED26-EEF9-8362-A98AEC1047FC}"/>
              </a:ext>
            </a:extLst>
          </p:cNvPr>
          <p:cNvSpPr txBox="1"/>
          <p:nvPr/>
        </p:nvSpPr>
        <p:spPr>
          <a:xfrm>
            <a:off x="4135405" y="2592496"/>
            <a:ext cx="4219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lvl="0">
              <a:buClr>
                <a:schemeClr val="dk1"/>
              </a:buClr>
              <a:buSzPts val="2600"/>
            </a:pPr>
            <a:r>
              <a:rPr lang="en-US" sz="2000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A thobe is a long white shirt.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9201B9-2E09-C37B-1764-BC01221D01BC}"/>
              </a:ext>
            </a:extLst>
          </p:cNvPr>
          <p:cNvSpPr txBox="1"/>
          <p:nvPr/>
        </p:nvSpPr>
        <p:spPr>
          <a:xfrm>
            <a:off x="4167517" y="5148464"/>
            <a:ext cx="4204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They also wear a </a:t>
            </a:r>
            <a:r>
              <a:rPr lang="en-GB" sz="2000" b="1" dirty="0" err="1"/>
              <a:t>shayla</a:t>
            </a:r>
            <a:r>
              <a:rPr lang="en-GB" sz="2000" b="1" dirty="0"/>
              <a:t> </a:t>
            </a:r>
            <a:r>
              <a:rPr lang="en-GB" sz="2000" dirty="0"/>
              <a:t>which is a headscarf.</a:t>
            </a:r>
          </a:p>
        </p:txBody>
      </p:sp>
    </p:spTree>
    <p:extLst>
      <p:ext uri="{BB962C8B-B14F-4D97-AF65-F5344CB8AC3E}">
        <p14:creationId xmlns:p14="http://schemas.microsoft.com/office/powerpoint/2010/main" val="293204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7" grpId="0"/>
      <p:bldP spid="20" grpId="0"/>
      <p:bldP spid="2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96EB3AD2-ACE7-942E-2441-23F515728EF8}"/>
              </a:ext>
            </a:extLst>
          </p:cNvPr>
          <p:cNvSpPr/>
          <p:nvPr/>
        </p:nvSpPr>
        <p:spPr>
          <a:xfrm>
            <a:off x="4426784" y="1632146"/>
            <a:ext cx="5958340" cy="3947148"/>
          </a:xfrm>
          <a:prstGeom prst="roundRect">
            <a:avLst>
              <a:gd name="adj" fmla="val 8654"/>
            </a:avLst>
          </a:prstGeom>
          <a:noFill/>
          <a:ln w="22225">
            <a:solidFill>
              <a:srgbClr val="8C3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5D7CD36-9578-CE76-E437-4B55B9B4A675}"/>
              </a:ext>
            </a:extLst>
          </p:cNvPr>
          <p:cNvSpPr/>
          <p:nvPr/>
        </p:nvSpPr>
        <p:spPr>
          <a:xfrm>
            <a:off x="1925619" y="605854"/>
            <a:ext cx="5292762" cy="868551"/>
          </a:xfrm>
          <a:prstGeom prst="roundRect">
            <a:avLst>
              <a:gd name="adj" fmla="val 50000"/>
            </a:avLst>
          </a:prstGeom>
          <a:solidFill>
            <a:srgbClr val="ED6C76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F46F028-CB5C-9B58-BC4C-8D27118370EB}"/>
              </a:ext>
            </a:extLst>
          </p:cNvPr>
          <p:cNvCxnSpPr>
            <a:cxnSpLocks/>
          </p:cNvCxnSpPr>
          <p:nvPr/>
        </p:nvCxnSpPr>
        <p:spPr>
          <a:xfrm>
            <a:off x="687958" y="1040130"/>
            <a:ext cx="7848809" cy="0"/>
          </a:xfrm>
          <a:prstGeom prst="line">
            <a:avLst/>
          </a:prstGeom>
          <a:ln w="28575" cmpd="sng">
            <a:solidFill>
              <a:srgbClr val="ED6C7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809DC8B-9374-7439-DAA7-8C970F3CE0F4}"/>
              </a:ext>
            </a:extLst>
          </p:cNvPr>
          <p:cNvSpPr txBox="1"/>
          <p:nvPr/>
        </p:nvSpPr>
        <p:spPr>
          <a:xfrm>
            <a:off x="2105189" y="655462"/>
            <a:ext cx="49336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  <a:latin typeface="Twinkl" pitchFamily="2" charset="77"/>
              </a:rPr>
              <a:t>National Currency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57B4AC-6A96-481B-E347-281844EF58E8}"/>
              </a:ext>
            </a:extLst>
          </p:cNvPr>
          <p:cNvSpPr txBox="1"/>
          <p:nvPr/>
        </p:nvSpPr>
        <p:spPr>
          <a:xfrm>
            <a:off x="4713769" y="1887682"/>
            <a:ext cx="4238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lvl="0">
              <a:buClr>
                <a:schemeClr val="dk1"/>
              </a:buClr>
              <a:buSzPts val="2600"/>
            </a:pPr>
            <a:r>
              <a:rPr lang="en-US" sz="2000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The national currency is the </a:t>
            </a:r>
            <a:r>
              <a:rPr lang="en-US" sz="2000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Qatari Riyal</a:t>
            </a:r>
            <a:r>
              <a:rPr lang="en-US" sz="2000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EBD780-955F-6274-6D40-B8BD3028C936}"/>
              </a:ext>
            </a:extLst>
          </p:cNvPr>
          <p:cNvSpPr txBox="1"/>
          <p:nvPr/>
        </p:nvSpPr>
        <p:spPr>
          <a:xfrm>
            <a:off x="4765870" y="3488316"/>
            <a:ext cx="339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 Qatari Riyal was first used in 1967.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77B893-4FE5-9F19-7C3D-EDDCB9F3BE0E}"/>
              </a:ext>
            </a:extLst>
          </p:cNvPr>
          <p:cNvSpPr txBox="1"/>
          <p:nvPr/>
        </p:nvSpPr>
        <p:spPr>
          <a:xfrm>
            <a:off x="4771388" y="4288633"/>
            <a:ext cx="3886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You can get 25 and 50 dirham coins and notes that are 1, 5, 10, 50, 100, 200 and 500 Riyals.</a:t>
            </a:r>
          </a:p>
        </p:txBody>
      </p:sp>
      <p:pic>
        <p:nvPicPr>
          <p:cNvPr id="36" name="Picture 35" descr="Diagram&#10;&#10;Description automatically generated">
            <a:extLst>
              <a:ext uri="{FF2B5EF4-FFF2-40B4-BE49-F238E27FC236}">
                <a16:creationId xmlns:a16="http://schemas.microsoft.com/office/drawing/2014/main" id="{A50E2EB1-3D1C-22BE-9CFF-C167C0D4F4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6800" y="0"/>
            <a:ext cx="457199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27B88EE-ED26-EEF9-8362-A98AEC1047FC}"/>
              </a:ext>
            </a:extLst>
          </p:cNvPr>
          <p:cNvSpPr txBox="1"/>
          <p:nvPr/>
        </p:nvSpPr>
        <p:spPr>
          <a:xfrm>
            <a:off x="4717022" y="2687999"/>
            <a:ext cx="2903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lvl="0">
              <a:buClr>
                <a:schemeClr val="dk1"/>
              </a:buClr>
              <a:buSzPts val="2600"/>
            </a:pPr>
            <a:r>
              <a:rPr lang="en-US" sz="2000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There are </a:t>
            </a:r>
            <a:r>
              <a:rPr lang="en-US" sz="2000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100 dirhams </a:t>
            </a:r>
            <a:r>
              <a:rPr lang="en-US" sz="2000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in one Riyal.</a:t>
            </a:r>
            <a:r>
              <a:rPr lang="en-US" sz="2000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 </a:t>
            </a:r>
            <a:endParaRPr lang="en-US" sz="2000" dirty="0">
              <a:solidFill>
                <a:schemeClr val="dk1"/>
              </a:solidFill>
              <a:latin typeface="Twinkl" pitchFamily="2" charset="77"/>
              <a:ea typeface="Roboto"/>
              <a:cs typeface="Roboto"/>
              <a:sym typeface="Roboto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6A88959-BA43-E854-3D3A-3CCB1BB9D4F2}"/>
              </a:ext>
            </a:extLst>
          </p:cNvPr>
          <p:cNvGrpSpPr/>
          <p:nvPr/>
        </p:nvGrpSpPr>
        <p:grpSpPr>
          <a:xfrm>
            <a:off x="863028" y="1520855"/>
            <a:ext cx="3700708" cy="4748217"/>
            <a:chOff x="863028" y="1520855"/>
            <a:chExt cx="3700708" cy="4748217"/>
          </a:xfrm>
        </p:grpSpPr>
        <p:pic>
          <p:nvPicPr>
            <p:cNvPr id="6" name="Picture 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0B22D8C2-AFF4-CBD2-629F-06342F9D5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3028" y="1520855"/>
              <a:ext cx="2661525" cy="1170096"/>
            </a:xfrm>
            <a:prstGeom prst="rect">
              <a:avLst/>
            </a:prstGeom>
          </p:spPr>
        </p:pic>
        <p:pic>
          <p:nvPicPr>
            <p:cNvPr id="24" name="Picture 2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FA7885D5-A012-17B8-0736-903E916FF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2211" y="2429678"/>
              <a:ext cx="2661525" cy="1201482"/>
            </a:xfrm>
            <a:prstGeom prst="rect">
              <a:avLst/>
            </a:prstGeom>
          </p:spPr>
        </p:pic>
        <p:pic>
          <p:nvPicPr>
            <p:cNvPr id="21" name="Picture 2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40A04A3-DC12-873C-FC3E-69DBB512E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0850" y="3219653"/>
              <a:ext cx="2661525" cy="1256372"/>
            </a:xfrm>
            <a:prstGeom prst="rect">
              <a:avLst/>
            </a:prstGeom>
          </p:spPr>
        </p:pic>
        <p:pic>
          <p:nvPicPr>
            <p:cNvPr id="15" name="Picture 14" descr="Text&#10;&#10;Description automatically generated with low confidence">
              <a:extLst>
                <a:ext uri="{FF2B5EF4-FFF2-40B4-BE49-F238E27FC236}">
                  <a16:creationId xmlns:a16="http://schemas.microsoft.com/office/drawing/2014/main" id="{E1791D15-D435-1511-B980-CFF32438A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73371" y="4161381"/>
              <a:ext cx="2661525" cy="1318346"/>
            </a:xfrm>
            <a:prstGeom prst="rect">
              <a:avLst/>
            </a:prstGeom>
          </p:spPr>
        </p:pic>
        <p:pic>
          <p:nvPicPr>
            <p:cNvPr id="9" name="Picture 8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613F6EEA-7E1A-CAC7-0E4D-781BF65F0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2231" y="4943952"/>
              <a:ext cx="2661526" cy="1325120"/>
            </a:xfrm>
            <a:prstGeom prst="rect">
              <a:avLst/>
            </a:prstGeom>
          </p:spPr>
        </p:pic>
      </p:grpSp>
      <p:pic>
        <p:nvPicPr>
          <p:cNvPr id="31" name="Picture 30" descr="A picture containing shape&#10;&#10;Description automatically generated">
            <a:extLst>
              <a:ext uri="{FF2B5EF4-FFF2-40B4-BE49-F238E27FC236}">
                <a16:creationId xmlns:a16="http://schemas.microsoft.com/office/drawing/2014/main" id="{EBA61E24-9B39-2FC7-59BB-8D43B128AD1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792" r="821" b="38655"/>
          <a:stretch/>
        </p:blipFill>
        <p:spPr>
          <a:xfrm>
            <a:off x="0" y="5302762"/>
            <a:ext cx="10015841" cy="148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46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7" grpId="0"/>
      <p:bldP spid="20" grpId="0"/>
      <p:bldP spid="2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96EB3AD2-ACE7-942E-2441-23F515728EF8}"/>
              </a:ext>
            </a:extLst>
          </p:cNvPr>
          <p:cNvSpPr/>
          <p:nvPr/>
        </p:nvSpPr>
        <p:spPr>
          <a:xfrm>
            <a:off x="4426784" y="1632146"/>
            <a:ext cx="5958340" cy="3947148"/>
          </a:xfrm>
          <a:prstGeom prst="roundRect">
            <a:avLst>
              <a:gd name="adj" fmla="val 8654"/>
            </a:avLst>
          </a:prstGeom>
          <a:noFill/>
          <a:ln w="22225">
            <a:solidFill>
              <a:srgbClr val="8C3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5D7CD36-9578-CE76-E437-4B55B9B4A675}"/>
              </a:ext>
            </a:extLst>
          </p:cNvPr>
          <p:cNvSpPr/>
          <p:nvPr/>
        </p:nvSpPr>
        <p:spPr>
          <a:xfrm>
            <a:off x="1925619" y="605854"/>
            <a:ext cx="5292762" cy="868551"/>
          </a:xfrm>
          <a:prstGeom prst="roundRect">
            <a:avLst>
              <a:gd name="adj" fmla="val 50000"/>
            </a:avLst>
          </a:prstGeom>
          <a:solidFill>
            <a:srgbClr val="ED6C76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picture containing antelope, mammal&#10;&#10;Description automatically generated">
            <a:extLst>
              <a:ext uri="{FF2B5EF4-FFF2-40B4-BE49-F238E27FC236}">
                <a16:creationId xmlns:a16="http://schemas.microsoft.com/office/drawing/2014/main" id="{D607E935-1193-7E5F-757C-B1975F22D6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32" y="1632146"/>
            <a:ext cx="4485436" cy="4810555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F46F028-CB5C-9B58-BC4C-8D27118370EB}"/>
              </a:ext>
            </a:extLst>
          </p:cNvPr>
          <p:cNvCxnSpPr>
            <a:cxnSpLocks/>
          </p:cNvCxnSpPr>
          <p:nvPr/>
        </p:nvCxnSpPr>
        <p:spPr>
          <a:xfrm>
            <a:off x="687958" y="1040130"/>
            <a:ext cx="7848809" cy="0"/>
          </a:xfrm>
          <a:prstGeom prst="line">
            <a:avLst/>
          </a:prstGeom>
          <a:ln w="28575" cmpd="sng">
            <a:solidFill>
              <a:srgbClr val="ED6C7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809DC8B-9374-7439-DAA7-8C970F3CE0F4}"/>
              </a:ext>
            </a:extLst>
          </p:cNvPr>
          <p:cNvSpPr txBox="1"/>
          <p:nvPr/>
        </p:nvSpPr>
        <p:spPr>
          <a:xfrm>
            <a:off x="2105189" y="655462"/>
            <a:ext cx="49336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  <a:latin typeface="Twinkl" pitchFamily="2" charset="77"/>
              </a:rPr>
              <a:t>National Animal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57B4AC-6A96-481B-E347-281844EF58E8}"/>
              </a:ext>
            </a:extLst>
          </p:cNvPr>
          <p:cNvSpPr txBox="1"/>
          <p:nvPr/>
        </p:nvSpPr>
        <p:spPr>
          <a:xfrm>
            <a:off x="4701700" y="1908681"/>
            <a:ext cx="3886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lvl="0">
              <a:buClr>
                <a:schemeClr val="dk1"/>
              </a:buClr>
              <a:buSzPts val="2600"/>
            </a:pPr>
            <a:r>
              <a:rPr lang="en-US" sz="2400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The national animal is the </a:t>
            </a:r>
            <a:r>
              <a:rPr lang="en-US" sz="2400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Arabian Oryx</a:t>
            </a:r>
            <a:r>
              <a:rPr lang="en-US" sz="2400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EBD780-955F-6274-6D40-B8BD3028C936}"/>
              </a:ext>
            </a:extLst>
          </p:cNvPr>
          <p:cNvSpPr txBox="1"/>
          <p:nvPr/>
        </p:nvSpPr>
        <p:spPr>
          <a:xfrm>
            <a:off x="4701700" y="3764897"/>
            <a:ext cx="40877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It does not need a lot of water and gets most of the water it needs from the </a:t>
            </a:r>
            <a:r>
              <a:rPr lang="en-GB" sz="2400" b="1" dirty="0"/>
              <a:t>plants</a:t>
            </a:r>
            <a:r>
              <a:rPr lang="en-GB" sz="2400" dirty="0"/>
              <a:t> that it eats.</a:t>
            </a:r>
          </a:p>
        </p:txBody>
      </p:sp>
      <p:pic>
        <p:nvPicPr>
          <p:cNvPr id="36" name="Picture 35" descr="Diagram&#10;&#10;Description automatically generated">
            <a:extLst>
              <a:ext uri="{FF2B5EF4-FFF2-40B4-BE49-F238E27FC236}">
                <a16:creationId xmlns:a16="http://schemas.microsoft.com/office/drawing/2014/main" id="{A50E2EB1-3D1C-22BE-9CFF-C167C0D4F4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6800" y="0"/>
            <a:ext cx="457199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27B88EE-ED26-EEF9-8362-A98AEC1047FC}"/>
              </a:ext>
            </a:extLst>
          </p:cNvPr>
          <p:cNvSpPr txBox="1"/>
          <p:nvPr/>
        </p:nvSpPr>
        <p:spPr>
          <a:xfrm>
            <a:off x="4704952" y="2853629"/>
            <a:ext cx="3883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lvl="0">
              <a:buClr>
                <a:schemeClr val="dk1"/>
              </a:buClr>
              <a:buSzPts val="2600"/>
            </a:pPr>
            <a:r>
              <a:rPr lang="en-US" sz="2400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It is able to live in the </a:t>
            </a:r>
            <a:r>
              <a:rPr lang="en-US" sz="2400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hot and dry</a:t>
            </a:r>
            <a:r>
              <a:rPr lang="en-US" sz="2400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 desert.</a:t>
            </a:r>
          </a:p>
        </p:txBody>
      </p:sp>
      <p:pic>
        <p:nvPicPr>
          <p:cNvPr id="31" name="Picture 30" descr="A picture containing shape&#10;&#10;Description automatically generated">
            <a:extLst>
              <a:ext uri="{FF2B5EF4-FFF2-40B4-BE49-F238E27FC236}">
                <a16:creationId xmlns:a16="http://schemas.microsoft.com/office/drawing/2014/main" id="{EBA61E24-9B39-2FC7-59BB-8D43B128AD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792" r="821" b="38655"/>
          <a:stretch/>
        </p:blipFill>
        <p:spPr>
          <a:xfrm>
            <a:off x="0" y="5302762"/>
            <a:ext cx="10015841" cy="148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3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7" grpId="0"/>
      <p:bldP spid="20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96EB3AD2-ACE7-942E-2441-23F515728EF8}"/>
              </a:ext>
            </a:extLst>
          </p:cNvPr>
          <p:cNvSpPr/>
          <p:nvPr/>
        </p:nvSpPr>
        <p:spPr>
          <a:xfrm>
            <a:off x="3913510" y="1859126"/>
            <a:ext cx="5806490" cy="3627274"/>
          </a:xfrm>
          <a:prstGeom prst="roundRect">
            <a:avLst>
              <a:gd name="adj" fmla="val 8654"/>
            </a:avLst>
          </a:prstGeom>
          <a:noFill/>
          <a:ln w="22225">
            <a:solidFill>
              <a:srgbClr val="8C3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4E6438-994B-9358-91FA-E00FDBB635F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10" y="1809571"/>
            <a:ext cx="3755858" cy="5196592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5D7CD36-9578-CE76-E437-4B55B9B4A675}"/>
              </a:ext>
            </a:extLst>
          </p:cNvPr>
          <p:cNvSpPr/>
          <p:nvPr/>
        </p:nvSpPr>
        <p:spPr>
          <a:xfrm>
            <a:off x="2327239" y="605908"/>
            <a:ext cx="4489516" cy="868551"/>
          </a:xfrm>
          <a:prstGeom prst="roundRect">
            <a:avLst>
              <a:gd name="adj" fmla="val 50000"/>
            </a:avLst>
          </a:prstGeom>
          <a:solidFill>
            <a:srgbClr val="ED6C76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F46F028-CB5C-9B58-BC4C-8D27118370EB}"/>
              </a:ext>
            </a:extLst>
          </p:cNvPr>
          <p:cNvCxnSpPr/>
          <p:nvPr/>
        </p:nvCxnSpPr>
        <p:spPr>
          <a:xfrm>
            <a:off x="771525" y="1040130"/>
            <a:ext cx="7600950" cy="0"/>
          </a:xfrm>
          <a:prstGeom prst="line">
            <a:avLst/>
          </a:prstGeom>
          <a:ln w="28575" cmpd="sng">
            <a:solidFill>
              <a:srgbClr val="ED6C7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809DC8B-9374-7439-DAA7-8C970F3CE0F4}"/>
              </a:ext>
            </a:extLst>
          </p:cNvPr>
          <p:cNvSpPr txBox="1"/>
          <p:nvPr/>
        </p:nvSpPr>
        <p:spPr>
          <a:xfrm>
            <a:off x="2201194" y="655462"/>
            <a:ext cx="47416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  <a:latin typeface="Twinkl" pitchFamily="2" charset="77"/>
              </a:rPr>
              <a:t>National Bird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57B4AC-6A96-481B-E347-281844EF58E8}"/>
              </a:ext>
            </a:extLst>
          </p:cNvPr>
          <p:cNvSpPr txBox="1"/>
          <p:nvPr/>
        </p:nvSpPr>
        <p:spPr>
          <a:xfrm>
            <a:off x="4279632" y="2052228"/>
            <a:ext cx="4111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lvl="0">
              <a:buClr>
                <a:schemeClr val="dk1"/>
              </a:buClr>
              <a:buSzPts val="2600"/>
            </a:pPr>
            <a:r>
              <a:rPr lang="en-US" sz="2400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The national bird of Qatar is the </a:t>
            </a:r>
            <a:r>
              <a:rPr lang="en-US" sz="2400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falcon</a:t>
            </a:r>
            <a:r>
              <a:rPr lang="en-US" sz="2400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EBD780-955F-6274-6D40-B8BD3028C936}"/>
              </a:ext>
            </a:extLst>
          </p:cNvPr>
          <p:cNvSpPr txBox="1"/>
          <p:nvPr/>
        </p:nvSpPr>
        <p:spPr>
          <a:xfrm>
            <a:off x="4297081" y="3857019"/>
            <a:ext cx="3568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It is said to have started about 5,000 years ago.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77B893-4FE5-9F19-7C3D-EDDCB9F3BE0E}"/>
              </a:ext>
            </a:extLst>
          </p:cNvPr>
          <p:cNvSpPr txBox="1"/>
          <p:nvPr/>
        </p:nvSpPr>
        <p:spPr>
          <a:xfrm>
            <a:off x="4297081" y="4766783"/>
            <a:ext cx="4075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Falcons are very </a:t>
            </a:r>
            <a:r>
              <a:rPr lang="en-GB" sz="2400" b="1" dirty="0"/>
              <a:t>expensive</a:t>
            </a:r>
            <a:r>
              <a:rPr lang="en-GB" sz="2400" dirty="0"/>
              <a:t>.</a:t>
            </a:r>
          </a:p>
        </p:txBody>
      </p:sp>
      <p:pic>
        <p:nvPicPr>
          <p:cNvPr id="36" name="Picture 35" descr="Diagram&#10;&#10;Description automatically generated">
            <a:extLst>
              <a:ext uri="{FF2B5EF4-FFF2-40B4-BE49-F238E27FC236}">
                <a16:creationId xmlns:a16="http://schemas.microsoft.com/office/drawing/2014/main" id="{A50E2EB1-3D1C-22BE-9CFF-C167C0D4F4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6800" y="0"/>
            <a:ext cx="457199" cy="6858000"/>
          </a:xfrm>
          <a:prstGeom prst="rect">
            <a:avLst/>
          </a:prstGeom>
        </p:spPr>
      </p:pic>
      <p:pic>
        <p:nvPicPr>
          <p:cNvPr id="31" name="Picture 30" descr="A picture containing shape&#10;&#10;Description automatically generated">
            <a:extLst>
              <a:ext uri="{FF2B5EF4-FFF2-40B4-BE49-F238E27FC236}">
                <a16:creationId xmlns:a16="http://schemas.microsoft.com/office/drawing/2014/main" id="{EBA61E24-9B39-2FC7-59BB-8D43B128AD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792" r="821" b="38655"/>
          <a:stretch/>
        </p:blipFill>
        <p:spPr>
          <a:xfrm>
            <a:off x="0" y="5302762"/>
            <a:ext cx="10015841" cy="148092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27B88EE-ED26-EEF9-8362-A98AEC1047FC}"/>
              </a:ext>
            </a:extLst>
          </p:cNvPr>
          <p:cNvSpPr txBox="1"/>
          <p:nvPr/>
        </p:nvSpPr>
        <p:spPr>
          <a:xfrm>
            <a:off x="4297081" y="2953392"/>
            <a:ext cx="4075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lvl="0">
              <a:buClr>
                <a:schemeClr val="dk1"/>
              </a:buClr>
              <a:buSzPts val="2600"/>
            </a:pPr>
            <a:r>
              <a:rPr lang="en-US" sz="2400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Falconry is a traditional form of hunting.</a:t>
            </a:r>
          </a:p>
        </p:txBody>
      </p:sp>
    </p:spTree>
    <p:extLst>
      <p:ext uri="{BB962C8B-B14F-4D97-AF65-F5344CB8AC3E}">
        <p14:creationId xmlns:p14="http://schemas.microsoft.com/office/powerpoint/2010/main" val="246686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7" grpId="0"/>
      <p:bldP spid="20" grpId="0"/>
      <p:bldP spid="2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 Template.potx" id="{B3577159-A8D1-4A57-86C2-D67E491805F7}" vid="{DA1518AF-DB93-4739-BD8C-D00E47E12E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310</TotalTime>
  <Words>541</Words>
  <Application>Microsoft Office PowerPoint</Application>
  <PresentationFormat>On-screen Show (4:3)</PresentationFormat>
  <Paragraphs>61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Twinkl</vt:lpstr>
      <vt:lpstr>Roboto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Disclaimer/s</dc:title>
  <dc:creator>twinkl twinkl</dc:creator>
  <cp:lastModifiedBy>Sagi Yechezkel</cp:lastModifiedBy>
  <cp:revision>12</cp:revision>
  <dcterms:created xsi:type="dcterms:W3CDTF">2022-05-31T12:39:04Z</dcterms:created>
  <dcterms:modified xsi:type="dcterms:W3CDTF">2022-11-21T21:29:50Z</dcterms:modified>
</cp:coreProperties>
</file>